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74" r:id="rId4"/>
    <p:sldId id="259" r:id="rId5"/>
    <p:sldId id="262" r:id="rId6"/>
    <p:sldId id="256" r:id="rId7"/>
    <p:sldId id="258" r:id="rId8"/>
    <p:sldId id="264" r:id="rId9"/>
    <p:sldId id="265" r:id="rId10"/>
    <p:sldId id="272" r:id="rId11"/>
    <p:sldId id="273" r:id="rId12"/>
    <p:sldId id="263" r:id="rId13"/>
    <p:sldId id="277" r:id="rId14"/>
    <p:sldId id="266" r:id="rId15"/>
    <p:sldId id="269" r:id="rId16"/>
    <p:sldId id="271" r:id="rId17"/>
    <p:sldId id="276" r:id="rId18"/>
    <p:sldId id="267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F20E0-E738-44CB-AE2A-0E31B3F7D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3FB37A-8F0C-4476-AD8F-3869B355A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05B192-F996-449A-9DC2-D4055E88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FD84D-1930-47EA-8978-A9128293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BF84A-2DED-4916-860A-C1557DB2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2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BF16D-3196-4774-AC5E-0B1A8806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B71DFC-1E0E-4E20-92DD-00A3F2DB0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4E1179-7251-47F7-A84B-FE9AD39B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29AE02-2682-4492-AD09-AE2239B7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99F48-BE2B-4455-AA7A-18709707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3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DCD35A-831B-498D-B968-2D4A49EB7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83A416-5281-4707-B072-D9CEC48F9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749607-9629-4738-AE85-63950C9E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CE90D-A8AF-43EE-9404-ADA5ABDC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54459-57BE-4344-8D20-2EFE8F56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1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C4AF1-C77B-40FE-BA8C-4BC20CB7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FBBA3-64F5-4F9D-8CB0-992666DBB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B4D2C-95CE-416B-B337-D9E27351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9E3A8-4B00-449E-9BAD-E5ECB2A6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39ACE0-4C00-4856-9162-161EDD30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1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A2BF7-80EE-43C4-9D28-FEB0C1E9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412BD-66E0-4200-918D-80FC27561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A8BF14-BC87-4DAB-8F1B-CB4EF8B8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3002D-376E-40D2-9984-8661207E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8CB75-FFB9-466C-A95E-F0523200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F2505-C66B-48CE-AE1A-EEC25175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73B67-DFCD-4CFC-A774-531D3EFE5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3E4DE-F2F4-466D-A381-5724E51F3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22FBC3-83BD-4E10-8402-977F86B8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5B596C-6B01-4B4C-8729-D8B275AC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04A005-8626-46BD-A8FE-91B9D7E9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9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021E4-B172-4260-8909-F2F3BF6B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672385-58F9-45CB-BB36-7EA4AD26F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44FB92-9F44-4B37-809B-6CA9D053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3BA531-6F4A-429B-A021-FB0B374CA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8A63A5-E31D-47AD-A226-3D88DC491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263C52-606D-4803-A9FB-A1ADDA1D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32A2B2-1E26-40A4-ABFE-448A6C4B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8EE9FA-92B9-4CB2-A7E4-C85615FB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79A0A-C47D-4FF8-A736-934D3001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6DFC18-685A-4DAB-A64B-1263E082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9F7DCF-5B09-4F58-A895-ED034FE6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E33CE9-71DD-4560-A015-5FE47E8F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00D95C-ACFB-4EED-952A-4C7ED963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ACFF5-198C-4B48-9E98-43FA8A78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B5DCD8-58BF-4FD3-B34C-5DD6CBAE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5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02AA1-4389-4155-9390-2FD68B58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4A216-4CFA-4076-A76A-8E1FB639E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BDB6C2-7405-4398-8AFD-6F3F18165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5F4E1-2F67-45C7-920D-BB6E8A2C0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6C6857-1B04-4EA6-B5E2-D713CE9D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28A8D6-EC85-4415-B3D5-99B08854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65AE8-FA71-455D-A81A-618DA26F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F740CA-0040-4AFE-9911-39E969560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EFEEC5-4EF5-4309-8AB7-055810920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7A10CC-016D-48D8-9CD2-81E9F7E2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3FF9A4-DF1F-4066-B0D1-658DA21A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E830F1-96BC-4C97-8303-64D12E8F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8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FFE5-492A-4EB3-87C3-FDE010CF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D00616-199F-4ACF-8B72-C167AFA3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332412-4E0D-4969-9646-A2E7F9A03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99D7B-ABB1-4AC4-883B-D59054D00BE6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8FE6D5-69B3-4C5C-B58B-5343A02F8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28B5E-8196-41A0-97E4-DB38C376F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10F4-1967-4C49-BEAE-2723B897A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4C489F-D2EB-49DA-8FD8-261FC02A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61" y="1382781"/>
            <a:ext cx="9925877" cy="32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6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0BDA5-2B16-4911-B83E-D659A941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4DD61-CA74-44A2-8870-A84BA896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7"/>
            <a:ext cx="1079720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Из 1 т молока получается 83 кг сыра или 45 кг масла. На сколько килограммов больше сыра, чем масла, получится из 20 т молока? </a:t>
            </a:r>
          </a:p>
          <a:p>
            <a:pPr marL="0" indent="0" algn="just">
              <a:buNone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Реши задачу разными способами.</a:t>
            </a:r>
          </a:p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4FC0C-0B14-4730-B4F4-5EFB183A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07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Краткая запись условия задачи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BA39E78-65A1-4156-9D00-32B0D7369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72499"/>
              </p:ext>
            </p:extLst>
          </p:nvPr>
        </p:nvGraphicFramePr>
        <p:xfrm>
          <a:off x="881269" y="2714709"/>
          <a:ext cx="10429461" cy="24688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476487">
                  <a:extLst>
                    <a:ext uri="{9D8B030D-6E8A-4147-A177-3AD203B41FA5}">
                      <a16:colId xmlns:a16="http://schemas.microsoft.com/office/drawing/2014/main" val="357501336"/>
                    </a:ext>
                  </a:extLst>
                </a:gridCol>
                <a:gridCol w="3476487">
                  <a:extLst>
                    <a:ext uri="{9D8B030D-6E8A-4147-A177-3AD203B41FA5}">
                      <a16:colId xmlns:a16="http://schemas.microsoft.com/office/drawing/2014/main" val="3926205500"/>
                    </a:ext>
                  </a:extLst>
                </a:gridCol>
                <a:gridCol w="3476487">
                  <a:extLst>
                    <a:ext uri="{9D8B030D-6E8A-4147-A177-3AD203B41FA5}">
                      <a16:colId xmlns:a16="http://schemas.microsoft.com/office/drawing/2014/main" val="4290631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1 т молока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молока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572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312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414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3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9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5ABE7D-20F2-45BC-A528-80B728D05DF6}"/>
              </a:ext>
            </a:extLst>
          </p:cNvPr>
          <p:cNvSpPr/>
          <p:nvPr/>
        </p:nvSpPr>
        <p:spPr>
          <a:xfrm>
            <a:off x="1205947" y="718930"/>
            <a:ext cx="9541565" cy="5420139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Примеры для вычисления:</a:t>
            </a: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 : (5 × 2) =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(90 : 5) : 2 =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(90 : 2) : 5 =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 : (6 × 5) =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(150 : 6) : 5 =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(150 : 5) : 6 =</a:t>
            </a:r>
          </a:p>
          <a:p>
            <a:pPr algn="ctr">
              <a:spcAft>
                <a:spcPts val="0"/>
              </a:spcAft>
            </a:pP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DABFF-B62C-4E52-B8C9-F0CF97EDDE9D}"/>
              </a:ext>
            </a:extLst>
          </p:cNvPr>
          <p:cNvSpPr txBox="1"/>
          <p:nvPr/>
        </p:nvSpPr>
        <p:spPr>
          <a:xfrm>
            <a:off x="3869636" y="1424604"/>
            <a:ext cx="1404730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>
              <a:spcBef>
                <a:spcPts val="15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>
              <a:spcBef>
                <a:spcPts val="15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>
              <a:spcBef>
                <a:spcPts val="15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spcBef>
                <a:spcPts val="15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spcBef>
                <a:spcPts val="15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701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81125-5C9B-4D2E-8B9C-579F1333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1C473-ED82-44A8-8160-F7BDBDBB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351338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Изучить все три способа деления числа на произведение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Понять формулировку каждого способа деления числа на произведение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Научиться применять эти способы при вычислении выражений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Выбирать самый удобный способ для быстрого и рационального счёта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Применять новые способы при решении задач разными способами</a:t>
            </a:r>
          </a:p>
          <a:p>
            <a:pPr marL="742950" indent="-742950" algn="just">
              <a:buFont typeface="+mj-lt"/>
              <a:buAutoNum type="arabicPeriod"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608891-9F94-4314-B3ED-633E3AA35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30" y="101547"/>
            <a:ext cx="1612221" cy="14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4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DB8FD-4410-4885-96E7-5B279FD7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66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74750-AD10-4F90-8816-FF8DB2CE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455"/>
            <a:ext cx="10515600" cy="435133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Что нового ты сегодня узнал на уроке?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Что у тебя получилось лучше всего?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Какой свой маленький успех на сегодняшнем уроке ты можешь отметить?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5BC9D-509C-487C-BB8F-FF4BF3D8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1" y="-164271"/>
            <a:ext cx="2613025" cy="26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54FC8-FADE-417D-8CEA-7CFBCD79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73618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B8D403-F44A-4DD0-ADFB-44896074F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3" b="97136" l="3250" r="95000">
                        <a14:foregroundMark x1="10750" y1="29952" x2="10750" y2="29952"/>
                        <a14:foregroundMark x1="6667" y1="20644" x2="6667" y2="20644"/>
                        <a14:foregroundMark x1="5417" y1="19332" x2="5417" y2="19332"/>
                        <a14:foregroundMark x1="3333" y1="19332" x2="3333" y2="19332"/>
                        <a14:foregroundMark x1="3750" y1="15752" x2="3750" y2="15752"/>
                        <a14:foregroundMark x1="27417" y1="37589" x2="27417" y2="37589"/>
                        <a14:foregroundMark x1="26500" y1="37351" x2="26500" y2="37351"/>
                        <a14:foregroundMark x1="27000" y1="37351" x2="29083" y2="26372"/>
                        <a14:foregroundMark x1="29083" y1="26372" x2="23583" y2="34368"/>
                        <a14:foregroundMark x1="25500" y1="8473" x2="25500" y2="8473"/>
                        <a14:foregroundMark x1="21000" y1="10979" x2="21000" y2="10979"/>
                        <a14:foregroundMark x1="19083" y1="9427" x2="19083" y2="9427"/>
                        <a14:foregroundMark x1="17917" y1="8115" x2="17917" y2="8115"/>
                        <a14:foregroundMark x1="19583" y1="9666" x2="19583" y2="9666"/>
                        <a14:foregroundMark x1="23583" y1="91766" x2="23417" y2="91766"/>
                        <a14:foregroundMark x1="22167" y1="94749" x2="22167" y2="94749"/>
                        <a14:foregroundMark x1="20000" y1="95346" x2="19833" y2="94033"/>
                        <a14:foregroundMark x1="19583" y1="95704" x2="19583" y2="95704"/>
                        <a14:foregroundMark x1="22667" y1="95346" x2="20500" y2="94988"/>
                        <a14:foregroundMark x1="23833" y1="86635" x2="23833" y2="86635"/>
                        <a14:foregroundMark x1="33167" y1="94988" x2="33167" y2="94988"/>
                        <a14:foregroundMark x1="34583" y1="97255" x2="34417" y2="94749"/>
                        <a14:foregroundMark x1="32917" y1="93079" x2="32917" y2="93079"/>
                        <a14:foregroundMark x1="32250" y1="91766" x2="32250" y2="91766"/>
                        <a14:foregroundMark x1="31250" y1="91169" x2="31250" y2="91169"/>
                        <a14:foregroundMark x1="30583" y1="90573" x2="30583" y2="90573"/>
                        <a14:foregroundMark x1="29583" y1="94033" x2="29833" y2="92840"/>
                        <a14:foregroundMark x1="29833" y1="90573" x2="29833" y2="90573"/>
                        <a14:foregroundMark x1="31750" y1="92482" x2="31250" y2="90573"/>
                        <a14:foregroundMark x1="3750" y1="38305" x2="3333" y2="37589"/>
                        <a14:foregroundMark x1="56167" y1="19332" x2="56167" y2="19332"/>
                        <a14:foregroundMark x1="67167" y1="77446" x2="67167" y2="77446"/>
                        <a14:foregroundMark x1="86250" y1="55251" x2="86250" y2="55251"/>
                        <a14:foregroundMark x1="95083" y1="13246" x2="95083" y2="13246"/>
                        <a14:foregroundMark x1="83417" y1="55251" x2="83417" y2="55251"/>
                        <a14:foregroundMark x1="88417" y1="53938" x2="85583" y2="47255"/>
                        <a14:foregroundMark x1="77917" y1="71957" x2="78583" y2="84129"/>
                        <a14:foregroundMark x1="65667" y1="75776" x2="66667" y2="85084"/>
                        <a14:foregroundMark x1="81917" y1="96659" x2="79583" y2="95346"/>
                        <a14:foregroundMark x1="67333" y1="97255" x2="67333" y2="97255"/>
                        <a14:foregroundMark x1="77667" y1="96897" x2="80083" y2="97255"/>
                        <a14:foregroundMark x1="74750" y1="41766" x2="74000" y2="53103"/>
                        <a14:foregroundMark x1="74000" y1="53103" x2="69417" y2="65871"/>
                        <a14:foregroundMark x1="69417" y1="65871" x2="74250" y2="41885"/>
                        <a14:foregroundMark x1="74250" y1="41885" x2="70083" y2="60382"/>
                        <a14:foregroundMark x1="70083" y1="60382" x2="72667" y2="48807"/>
                        <a14:foregroundMark x1="72667" y1="48807" x2="70167" y2="60143"/>
                        <a14:foregroundMark x1="70167" y1="60143" x2="73583" y2="55847"/>
                        <a14:foregroundMark x1="91500" y1="46897" x2="91500" y2="46897"/>
                        <a14:foregroundMark x1="63083" y1="96659" x2="64750" y2="96659"/>
                        <a14:foregroundMark x1="63083" y1="2983" x2="63083" y2="2983"/>
                        <a14:foregroundMark x1="26750" y1="69690" x2="23583" y2="75776"/>
                        <a14:foregroundMark x1="13583" y1="62291" x2="14333" y2="45346"/>
                        <a14:foregroundMark x1="24083" y1="90573" x2="21250" y2="93795"/>
                        <a14:foregroundMark x1="25500" y1="23508" x2="28083" y2="34010"/>
                        <a14:foregroundMark x1="28083" y1="34010" x2="26500" y2="318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869" y="2472111"/>
            <a:ext cx="5884137" cy="43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153E9-6E9E-4E22-B8D7-388615C6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Математическая разминка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453EFB-72F5-46D8-ACB5-D26A72F4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070" y="18123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84 : 12 =</a:t>
            </a:r>
          </a:p>
          <a:p>
            <a:pPr marL="0" indent="0">
              <a:buNone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96 : 24 =</a:t>
            </a:r>
          </a:p>
          <a:p>
            <a:pPr marL="0" indent="0">
              <a:buNone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72 : 18 =</a:t>
            </a:r>
          </a:p>
          <a:p>
            <a:pPr marL="0" indent="0">
              <a:buNone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90 : 15 =</a:t>
            </a:r>
          </a:p>
          <a:p>
            <a:pPr marL="0" indent="0">
              <a:buNone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75 : 25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F8B66-A918-40B0-BC99-A270BB592545}"/>
              </a:ext>
            </a:extLst>
          </p:cNvPr>
          <p:cNvSpPr txBox="1"/>
          <p:nvPr/>
        </p:nvSpPr>
        <p:spPr>
          <a:xfrm>
            <a:off x="4678018" y="1812373"/>
            <a:ext cx="3498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368D93-3463-4E91-8A9D-023C7D1FD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7" y="3368318"/>
            <a:ext cx="3193774" cy="34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ACC85-B2B3-4443-B12A-ED3F747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44" y="6036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7887B-9740-41B8-AADA-6A01346A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68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>
                <a:latin typeface="Arial" panose="020B0604020202020204" pitchFamily="34" charset="0"/>
                <a:cs typeface="Arial" panose="020B0604020202020204" pitchFamily="34" charset="0"/>
              </a:rPr>
              <a:t>Я в примере — самый главный,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800" i="1" dirty="0">
                <a:latin typeface="Arial" panose="020B0604020202020204" pitchFamily="34" charset="0"/>
                <a:cs typeface="Arial" panose="020B0604020202020204" pitchFamily="34" charset="0"/>
              </a:rPr>
              <a:t>На меня всё делят дружно.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800" i="1" dirty="0">
                <a:latin typeface="Arial" panose="020B0604020202020204" pitchFamily="34" charset="0"/>
                <a:cs typeface="Arial" panose="020B0604020202020204" pitchFamily="34" charset="0"/>
              </a:rPr>
              <a:t>Если меньше стану вдруг —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800" i="1" dirty="0">
                <a:latin typeface="Arial" panose="020B0604020202020204" pitchFamily="34" charset="0"/>
                <a:cs typeface="Arial" panose="020B0604020202020204" pitchFamily="34" charset="0"/>
              </a:rPr>
              <a:t>Частное станет больше. Кто я?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67D74-E776-4A76-A656-C3A1BF985FE9}"/>
              </a:ext>
            </a:extLst>
          </p:cNvPr>
          <p:cNvSpPr txBox="1"/>
          <p:nvPr/>
        </p:nvSpPr>
        <p:spPr>
          <a:xfrm>
            <a:off x="6622775" y="5546450"/>
            <a:ext cx="4545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Делитель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F6CF9E-81EC-401D-9988-A9A43438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488" y="0"/>
            <a:ext cx="2588512" cy="21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2692D-D228-4ADE-9ABF-32933BAB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282" y="3283052"/>
            <a:ext cx="6079435" cy="1325563"/>
          </a:xfrm>
        </p:spPr>
        <p:txBody>
          <a:bodyPr>
            <a:noAutofit/>
          </a:bodyPr>
          <a:lstStyle/>
          <a:p>
            <a:r>
              <a:rPr lang="ru-RU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: (3 · 2)</a:t>
            </a:r>
            <a:br>
              <a:rPr lang="ru-RU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7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D3352-3F72-44DC-B37E-ACC8A11D8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763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Деление числа на произведение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3790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81125-5C9B-4D2E-8B9C-579F1333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1C473-ED82-44A8-8160-F7BDBDBB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40" y="1505158"/>
            <a:ext cx="10515600" cy="4351338"/>
          </a:xfrm>
        </p:spPr>
        <p:txBody>
          <a:bodyPr>
            <a:noAutofit/>
          </a:bodyPr>
          <a:lstStyle/>
          <a:p>
            <a:pPr lvl="0"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Понять формулировку каждого способа деления числа на произведение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Изучить все три способа деления числа на произведение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Выбирать самый удобный способ для быстрого и рационального счёта</a:t>
            </a:r>
          </a:p>
          <a:p>
            <a:pPr lvl="0"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Применять новые способы при решении задач разными способами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Научиться применять эти способы при вычислении выражений</a:t>
            </a:r>
          </a:p>
          <a:p>
            <a:pPr algn="just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DB36E-4695-45FD-B6B6-D47EB6ABD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30" y="101547"/>
            <a:ext cx="1612221" cy="14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2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81125-5C9B-4D2E-8B9C-579F1333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1C473-ED82-44A8-8160-F7BDBDBB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351338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Изучить все три способа деления числа на произведение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Понять формулировку каждого способа деления числа на произведение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Научиться применять эти способы при вычислении выражений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Выбирать самый удобный способ для быстрого и рационального счёта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Применять новые способы при решении задач разными способами</a:t>
            </a:r>
          </a:p>
          <a:p>
            <a:pPr marL="742950" indent="-742950" algn="just">
              <a:buFont typeface="+mj-lt"/>
              <a:buAutoNum type="arabicPeriod"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608891-9F94-4314-B3ED-633E3AA35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30" y="101547"/>
            <a:ext cx="1612221" cy="14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62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329</Words>
  <Application>Microsoft Office PowerPoint</Application>
  <PresentationFormat>Широкоэкранный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Математическая разминка</vt:lpstr>
      <vt:lpstr>Загадка</vt:lpstr>
      <vt:lpstr>12 : (3 · 2) </vt:lpstr>
      <vt:lpstr>Презентация PowerPoint</vt:lpstr>
      <vt:lpstr>Деление числа на произведение</vt:lpstr>
      <vt:lpstr>План:</vt:lpstr>
      <vt:lpstr>План:</vt:lpstr>
      <vt:lpstr>Презентация PowerPoint</vt:lpstr>
      <vt:lpstr>Презентация PowerPoint</vt:lpstr>
      <vt:lpstr>Презентация PowerPoint</vt:lpstr>
      <vt:lpstr>Задача</vt:lpstr>
      <vt:lpstr>Краткая запись условия задачи</vt:lpstr>
      <vt:lpstr>Презентация PowerPoint</vt:lpstr>
      <vt:lpstr>Презентация PowerPoint</vt:lpstr>
      <vt:lpstr>Презентация PowerPoint</vt:lpstr>
      <vt:lpstr>План:</vt:lpstr>
      <vt:lpstr>Рефлексия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разминка</dc:title>
  <dc:creator>Пользователь</dc:creator>
  <cp:lastModifiedBy>Пользователь</cp:lastModifiedBy>
  <cp:revision>30</cp:revision>
  <dcterms:created xsi:type="dcterms:W3CDTF">2026-02-07T22:16:30Z</dcterms:created>
  <dcterms:modified xsi:type="dcterms:W3CDTF">2026-02-14T21:48:05Z</dcterms:modified>
</cp:coreProperties>
</file>